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9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tBDfr" TargetMode="Externa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2" descr=""/>
          <p:cNvPicPr/>
          <p:nvPr/>
        </p:nvPicPr>
        <p:blipFill>
          <a:blip r:embed="rId2"/>
          <a:srcRect l="0" t="0" r="10" b="0"/>
          <a:stretch/>
        </p:blipFill>
        <p:spPr>
          <a:xfrm>
            <a:off x="0" y="-360"/>
            <a:ext cx="9143640" cy="5143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73560" cy="3088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95;p19" descr=""/>
          <p:cNvPicPr/>
          <p:nvPr/>
        </p:nvPicPr>
        <p:blipFill>
          <a:blip r:embed="rId2"/>
          <a:srcRect l="0" t="0" r="10" b="0"/>
          <a:stretch/>
        </p:blipFill>
        <p:spPr>
          <a:xfrm>
            <a:off x="0" y="-360"/>
            <a:ext cx="9143640" cy="5143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143880" cy="1320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4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5" name="Google Shape;98;p19"/>
          <p:cNvSpPr/>
          <p:nvPr/>
        </p:nvSpPr>
        <p:spPr>
          <a:xfrm>
            <a:off x="228600" y="3683880"/>
            <a:ext cx="4254120" cy="55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1" lang="en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CREDITS:</a:t>
            </a: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 This presentation template was created by </a:t>
            </a:r>
            <a:r>
              <a:rPr b="1" lang="en" sz="1200" strike="noStrike" u="sng">
                <a:solidFill>
                  <a:schemeClr val="dk1"/>
                </a:solidFill>
                <a:effectLst/>
                <a:uFillTx/>
                <a:latin typeface="Catamaran"/>
                <a:ea typeface="Catamaran"/>
                <a:hlinkClick r:id="rId3"/>
              </a:rPr>
              <a:t>Slidesgo</a:t>
            </a: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, and includes icons, infographics &amp; images by </a:t>
            </a:r>
            <a:r>
              <a:rPr b="1" lang="en" sz="1200" strike="noStrike" u="sng">
                <a:solidFill>
                  <a:schemeClr val="dk1"/>
                </a:solidFill>
                <a:effectLst/>
                <a:uFillTx/>
                <a:latin typeface="Catamaran"/>
                <a:ea typeface="Catamaran"/>
                <a:hlinkClick r:id="rId4"/>
              </a:rPr>
              <a:t>Freepik</a:t>
            </a: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 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100;p20" descr=""/>
          <p:cNvPicPr/>
          <p:nvPr/>
        </p:nvPicPr>
        <p:blipFill>
          <a:blip r:embed="rId2"/>
          <a:srcRect l="0" t="0" r="10" b="0"/>
          <a:stretch/>
        </p:blipFill>
        <p:spPr>
          <a:xfrm>
            <a:off x="0" y="-360"/>
            <a:ext cx="9143640" cy="514368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13;p3" descr=""/>
          <p:cNvPicPr/>
          <p:nvPr/>
        </p:nvPicPr>
        <p:blipFill>
          <a:blip r:embed="rId2"/>
          <a:srcRect l="0" t="4662" r="4679" b="0"/>
          <a:stretch/>
        </p:blipFill>
        <p:spPr>
          <a:xfrm>
            <a:off x="0" y="-360"/>
            <a:ext cx="9143640" cy="5143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899520" y="228600"/>
            <a:ext cx="5015520" cy="1064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4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title"/>
          </p:nvPr>
        </p:nvSpPr>
        <p:spPr>
          <a:xfrm>
            <a:off x="7263360" y="3910680"/>
            <a:ext cx="1651680" cy="977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r">
              <a:lnSpc>
                <a:spcPct val="115000"/>
              </a:lnSpc>
              <a:buNone/>
            </a:pPr>
            <a:r>
              <a:rPr b="1" lang="fr-FR" sz="6000" strike="noStrike" u="none">
                <a:solidFill>
                  <a:schemeClr val="accent2"/>
                </a:solidFill>
                <a:effectLst/>
                <a:uFillTx/>
                <a:latin typeface="Rethink Sans"/>
                <a:ea typeface="Rethink Sans"/>
              </a:rPr>
              <a:t>xx%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102;p21" descr=""/>
          <p:cNvPicPr/>
          <p:nvPr/>
        </p:nvPicPr>
        <p:blipFill>
          <a:blip r:embed="rId2"/>
          <a:srcRect l="0" t="4662" r="4679" b="0"/>
          <a:stretch/>
        </p:blipFill>
        <p:spPr>
          <a:xfrm>
            <a:off x="0" y="-360"/>
            <a:ext cx="9143640" cy="514368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body"/>
          </p:nvPr>
        </p:nvSpPr>
        <p:spPr>
          <a:xfrm>
            <a:off x="5576400" y="3288240"/>
            <a:ext cx="2530080" cy="520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body"/>
          </p:nvPr>
        </p:nvSpPr>
        <p:spPr>
          <a:xfrm>
            <a:off x="5175720" y="1336320"/>
            <a:ext cx="3255120" cy="2982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55000" lnSpcReduction="1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3;p8" descr=""/>
          <p:cNvPicPr/>
          <p:nvPr/>
        </p:nvPicPr>
        <p:blipFill>
          <a:blip r:embed="rId2"/>
          <a:srcRect l="0" t="4662" r="4679" b="0"/>
          <a:stretch/>
        </p:blipFill>
        <p:spPr>
          <a:xfrm>
            <a:off x="0" y="-360"/>
            <a:ext cx="9143640" cy="5143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768680" y="1307160"/>
            <a:ext cx="5606640" cy="252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36;p9" descr=""/>
          <p:cNvPicPr/>
          <p:nvPr/>
        </p:nvPicPr>
        <p:blipFill>
          <a:blip r:embed="rId2"/>
          <a:srcRect l="0" t="4662" r="4679" b="0"/>
          <a:stretch/>
        </p:blipFill>
        <p:spPr>
          <a:xfrm>
            <a:off x="0" y="-360"/>
            <a:ext cx="9143640" cy="5143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3524040" y="1655640"/>
            <a:ext cx="4872600" cy="116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65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43;p11" descr=""/>
          <p:cNvPicPr/>
          <p:nvPr/>
        </p:nvPicPr>
        <p:blipFill>
          <a:blip r:embed="rId2"/>
          <a:srcRect l="0" t="0" r="10" b="0"/>
          <a:stretch/>
        </p:blipFill>
        <p:spPr>
          <a:xfrm>
            <a:off x="0" y="-360"/>
            <a:ext cx="9143640" cy="5143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284120" y="1283400"/>
            <a:ext cx="5528520" cy="171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fr-FR" sz="6000" strike="noStrike" u="none">
                <a:solidFill>
                  <a:schemeClr val="accent2"/>
                </a:solidFill>
                <a:effectLst/>
                <a:uFillTx/>
                <a:latin typeface="Rethink Sans"/>
                <a:ea typeface="Rethink Sans"/>
              </a:rPr>
              <a:t>xx%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body"/>
          </p:nvPr>
        </p:nvSpPr>
        <p:spPr>
          <a:xfrm>
            <a:off x="0" y="-13680"/>
            <a:ext cx="9143640" cy="5157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108;p24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_1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111;p25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title"/>
          </p:nvPr>
        </p:nvSpPr>
        <p:spPr>
          <a:xfrm>
            <a:off x="228600" y="404424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fr-FR" sz="2500" strike="noStrike" u="none">
                <a:solidFill>
                  <a:schemeClr val="accent2"/>
                </a:solidFill>
                <a:effectLst/>
                <a:uFillTx/>
                <a:latin typeface="Rethink Sans"/>
                <a:ea typeface="Rethink Sans"/>
              </a:rPr>
              <a:t>xx%</a:t>
            </a:r>
            <a:endParaRPr b="0" lang="fr-FR" sz="2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title"/>
          </p:nvPr>
        </p:nvSpPr>
        <p:spPr>
          <a:xfrm>
            <a:off x="228600" y="219996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fr-FR" sz="2500" strike="noStrike" u="none">
                <a:solidFill>
                  <a:schemeClr val="accent2"/>
                </a:solidFill>
                <a:effectLst/>
                <a:uFillTx/>
                <a:latin typeface="Rethink Sans"/>
                <a:ea typeface="Rethink Sans"/>
              </a:rPr>
              <a:t>xx%</a:t>
            </a:r>
            <a:endParaRPr b="0" lang="fr-FR" sz="2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title"/>
          </p:nvPr>
        </p:nvSpPr>
        <p:spPr>
          <a:xfrm>
            <a:off x="4045320" y="127800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fr-FR" sz="2500" strike="noStrike" u="none">
                <a:solidFill>
                  <a:schemeClr val="accent2"/>
                </a:solidFill>
                <a:effectLst/>
                <a:uFillTx/>
                <a:latin typeface="Rethink Sans"/>
                <a:ea typeface="Rethink Sans"/>
              </a:rPr>
              <a:t>xx%</a:t>
            </a:r>
            <a:endParaRPr b="0" lang="fr-FR" sz="2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title"/>
          </p:nvPr>
        </p:nvSpPr>
        <p:spPr>
          <a:xfrm>
            <a:off x="4045320" y="219996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fr-FR" sz="2500" strike="noStrike" u="none">
                <a:solidFill>
                  <a:schemeClr val="accent2"/>
                </a:solidFill>
                <a:effectLst/>
                <a:uFillTx/>
                <a:latin typeface="Rethink Sans"/>
                <a:ea typeface="Rethink Sans"/>
              </a:rPr>
              <a:t>xx%</a:t>
            </a:r>
            <a:endParaRPr b="0" lang="fr-FR" sz="2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6"/>
          <p:cNvSpPr>
            <a:spLocks noGrp="1"/>
          </p:cNvSpPr>
          <p:nvPr>
            <p:ph type="title"/>
          </p:nvPr>
        </p:nvSpPr>
        <p:spPr>
          <a:xfrm>
            <a:off x="228600" y="127836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fr-FR" sz="2500" strike="noStrike" u="none">
                <a:solidFill>
                  <a:schemeClr val="accent2"/>
                </a:solidFill>
                <a:effectLst/>
                <a:uFillTx/>
                <a:latin typeface="Rethink Sans"/>
                <a:ea typeface="Rethink Sans"/>
              </a:rPr>
              <a:t>xx%</a:t>
            </a:r>
            <a:endParaRPr b="0" lang="fr-FR" sz="2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7"/>
          <p:cNvSpPr>
            <a:spLocks noGrp="1"/>
          </p:cNvSpPr>
          <p:nvPr>
            <p:ph type="title"/>
          </p:nvPr>
        </p:nvSpPr>
        <p:spPr>
          <a:xfrm>
            <a:off x="228600" y="312192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fr-FR" sz="2500" strike="noStrike" u="none">
                <a:solidFill>
                  <a:schemeClr val="accent2"/>
                </a:solidFill>
                <a:effectLst/>
                <a:uFillTx/>
                <a:latin typeface="Rethink Sans"/>
                <a:ea typeface="Rethink Sans"/>
              </a:rPr>
              <a:t>xx%</a:t>
            </a:r>
            <a:endParaRPr b="0" lang="fr-FR" sz="2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8"/>
          <p:cNvSpPr>
            <a:spLocks noGrp="1"/>
          </p:cNvSpPr>
          <p:nvPr>
            <p:ph type="title"/>
          </p:nvPr>
        </p:nvSpPr>
        <p:spPr>
          <a:xfrm>
            <a:off x="4045320" y="312192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fr-FR" sz="2500" strike="noStrike" u="none">
                <a:solidFill>
                  <a:schemeClr val="accent2"/>
                </a:solidFill>
                <a:effectLst/>
                <a:uFillTx/>
                <a:latin typeface="Rethink Sans"/>
                <a:ea typeface="Rethink Sans"/>
              </a:rPr>
              <a:t>xx%</a:t>
            </a:r>
            <a:endParaRPr b="0" lang="fr-FR" sz="2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9"/>
          <p:cNvSpPr>
            <a:spLocks noGrp="1"/>
          </p:cNvSpPr>
          <p:nvPr>
            <p:ph type="title"/>
          </p:nvPr>
        </p:nvSpPr>
        <p:spPr>
          <a:xfrm>
            <a:off x="4045320" y="4044240"/>
            <a:ext cx="865440" cy="31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15000"/>
              </a:lnSpc>
              <a:buNone/>
            </a:pPr>
            <a:r>
              <a:rPr b="1" lang="fr-FR" sz="2500" strike="noStrike" u="none">
                <a:solidFill>
                  <a:schemeClr val="accent2"/>
                </a:solidFill>
                <a:effectLst/>
                <a:uFillTx/>
                <a:latin typeface="Rethink Sans"/>
                <a:ea typeface="Rethink Sans"/>
              </a:rPr>
              <a:t>xx%</a:t>
            </a:r>
            <a:endParaRPr b="0" lang="fr-FR" sz="2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66;p14" descr=""/>
          <p:cNvPicPr/>
          <p:nvPr/>
        </p:nvPicPr>
        <p:blipFill>
          <a:blip r:embed="rId2"/>
          <a:srcRect l="0" t="0" r="10" b="0"/>
          <a:stretch/>
        </p:blipFill>
        <p:spPr>
          <a:xfrm>
            <a:off x="0" y="-360"/>
            <a:ext cx="9143640" cy="5143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441240" cy="445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4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body"/>
          </p:nvPr>
        </p:nvSpPr>
        <p:spPr>
          <a:xfrm>
            <a:off x="313920" y="1400040"/>
            <a:ext cx="3764520" cy="351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lnSpcReduction="9999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74;p16" descr=""/>
          <p:cNvPicPr/>
          <p:nvPr/>
        </p:nvPicPr>
        <p:blipFill>
          <a:blip r:embed="rId2"/>
          <a:srcRect l="0" t="0" r="10" b="0"/>
          <a:stretch/>
        </p:blipFill>
        <p:spPr>
          <a:xfrm>
            <a:off x="0" y="-360"/>
            <a:ext cx="9143640" cy="51436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6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5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3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2"/>
    <p:sldLayoutId id="2147483671" r:id="rId3"/>
    <p:sldLayoutId id="2147483672" r:id="rId4"/>
  </p:sldLayoutId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6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6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71760" cy="3085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6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The Future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228600" y="3467160"/>
            <a:ext cx="5171760" cy="144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Evolution of Cricket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cxnSp>
        <p:nvCxnSpPr>
          <p:cNvPr id="51" name="Google Shape;120;p26"/>
          <p:cNvCxnSpPr/>
          <p:nvPr/>
        </p:nvCxnSpPr>
        <p:spPr>
          <a:xfrm>
            <a:off x="313560" y="3316680"/>
            <a:ext cx="429228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5000" lnSpcReduction="19999"/>
          </a:bodyPr>
          <a:p>
            <a:pPr indent="0" algn="r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Sustainability Initiatives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4610160" y="1400040"/>
            <a:ext cx="3676320" cy="351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Eco-friendly stadiums and practices will promote sustainability in cricket. Reducing carbon footprint and promoting green initiatives.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82" name="Google Shape;206;p31" descr=""/>
          <p:cNvPicPr/>
          <p:nvPr/>
        </p:nvPicPr>
        <p:blipFill>
          <a:blip r:embed="rId1"/>
          <a:srcRect l="14301" t="0" r="14301" b="0"/>
          <a:stretch/>
        </p:blipFill>
        <p:spPr>
          <a:xfrm>
            <a:off x="313920" y="1400040"/>
            <a:ext cx="3764880" cy="3514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83" name="Google Shape;207;p31"/>
          <p:cNvCxnSpPr/>
          <p:nvPr/>
        </p:nvCxnSpPr>
        <p:spPr>
          <a:xfrm>
            <a:off x="313560" y="957240"/>
            <a:ext cx="851868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438000" cy="444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 algn="r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4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Conclusion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4429080" y="228600"/>
            <a:ext cx="4485960" cy="4304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The future of cricket is dynamic and promising. Embracing innovation and engaging fans will drive its continued growth.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cxnSp>
        <p:nvCxnSpPr>
          <p:cNvPr id="86" name="Google Shape;199;p30"/>
          <p:cNvCxnSpPr/>
          <p:nvPr/>
        </p:nvCxnSpPr>
        <p:spPr>
          <a:xfrm>
            <a:off x="312840" y="4914720"/>
            <a:ext cx="851832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228600" y="1733400"/>
            <a:ext cx="3142800" cy="13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6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Questions? 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4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youremail@freepik.com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4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+00 000 000 000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" sz="14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yourwebsite.com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88" name="Google Shape;336;p39"/>
          <p:cNvSpPr/>
          <p:nvPr/>
        </p:nvSpPr>
        <p:spPr>
          <a:xfrm>
            <a:off x="304920" y="4276800"/>
            <a:ext cx="3142800" cy="40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Please keep this slide for attribution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89" name="Google Shape;337;p39"/>
          <p:cNvSpPr/>
          <p:nvPr/>
        </p:nvSpPr>
        <p:spPr>
          <a:xfrm>
            <a:off x="336240" y="3087720"/>
            <a:ext cx="407880" cy="408240"/>
          </a:xfrm>
          <a:custGeom>
            <a:avLst/>
            <a:gdLst>
              <a:gd name="textAreaLeft" fmla="*/ 0 w 407880"/>
              <a:gd name="textAreaRight" fmla="*/ 408240 w 407880"/>
              <a:gd name="textAreaTop" fmla="*/ 0 h 408240"/>
              <a:gd name="textAreaBottom" fmla="*/ 408600 h 408240"/>
            </a:gdLst>
            <a:ahLst/>
            <a:cxnLst/>
            <a:rect l="textAreaLeft" t="textAreaTop" r="textAreaRight" b="textAreaBottom"/>
            <a:pathLst>
              <a:path w="10860" h="10872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8000" rIns="108000" tIns="108000" bIns="10800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grpSp>
        <p:nvGrpSpPr>
          <p:cNvPr id="90" name="Google Shape;338;p39"/>
          <p:cNvGrpSpPr/>
          <p:nvPr/>
        </p:nvGrpSpPr>
        <p:grpSpPr>
          <a:xfrm>
            <a:off x="903960" y="3088080"/>
            <a:ext cx="408240" cy="407880"/>
            <a:chOff x="903960" y="3088080"/>
            <a:chExt cx="408240" cy="407880"/>
          </a:xfrm>
        </p:grpSpPr>
        <p:sp>
          <p:nvSpPr>
            <p:cNvPr id="91" name="Google Shape;339;p39"/>
            <p:cNvSpPr/>
            <p:nvPr/>
          </p:nvSpPr>
          <p:spPr>
            <a:xfrm>
              <a:off x="903960" y="3088080"/>
              <a:ext cx="408240" cy="407880"/>
            </a:xfrm>
            <a:custGeom>
              <a:avLst/>
              <a:gdLst>
                <a:gd name="textAreaLeft" fmla="*/ 0 w 408240"/>
                <a:gd name="textAreaRight" fmla="*/ 408600 w 408240"/>
                <a:gd name="textAreaTop" fmla="*/ 0 h 407880"/>
                <a:gd name="textAreaBottom" fmla="*/ 408240 h 407880"/>
              </a:gdLst>
              <a:ahLst/>
              <a:cxnLst/>
              <a:rect l="textAreaLeft" t="textAreaTop" r="textAreaRight" b="textAreaBottom"/>
              <a:pathLst>
                <a:path w="10872" h="1086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8000" rIns="108000" tIns="108000" bIns="10800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92" name="Google Shape;340;p39"/>
            <p:cNvSpPr/>
            <p:nvPr/>
          </p:nvSpPr>
          <p:spPr>
            <a:xfrm>
              <a:off x="980640" y="3164760"/>
              <a:ext cx="253800" cy="253800"/>
            </a:xfrm>
            <a:custGeom>
              <a:avLst/>
              <a:gdLst>
                <a:gd name="textAreaLeft" fmla="*/ 0 w 253800"/>
                <a:gd name="textAreaRight" fmla="*/ 254160 w 253800"/>
                <a:gd name="textAreaTop" fmla="*/ 0 h 253800"/>
                <a:gd name="textAreaBottom" fmla="*/ 254160 h 253800"/>
              </a:gdLst>
              <a:ahLst/>
              <a:cxnLst/>
              <a:rect l="textAreaLeft" t="textAreaTop" r="textAreaRight" b="textAreaBottom"/>
              <a:pathLst>
                <a:path w="6764" h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8000" rIns="108000" tIns="108000" bIns="10800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93" name="Google Shape;341;p39"/>
            <p:cNvSpPr/>
            <p:nvPr/>
          </p:nvSpPr>
          <p:spPr>
            <a:xfrm>
              <a:off x="1039680" y="3225240"/>
              <a:ext cx="135360" cy="132840"/>
            </a:xfrm>
            <a:custGeom>
              <a:avLst/>
              <a:gdLst>
                <a:gd name="textAreaLeft" fmla="*/ 0 w 135360"/>
                <a:gd name="textAreaRight" fmla="*/ 135720 w 135360"/>
                <a:gd name="textAreaTop" fmla="*/ 0 h 132840"/>
                <a:gd name="textAreaBottom" fmla="*/ 133200 h 132840"/>
              </a:gdLst>
              <a:ahLst/>
              <a:cxnLst/>
              <a:rect l="textAreaLeft" t="textAreaTop" r="textAreaRight" b="textAreaBottom"/>
              <a:pathLst>
                <a:path w="3607" h="3542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8000" rIns="108000" tIns="66600" bIns="6660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94" name="Google Shape;342;p39"/>
            <p:cNvSpPr/>
            <p:nvPr/>
          </p:nvSpPr>
          <p:spPr>
            <a:xfrm>
              <a:off x="1159200" y="3197520"/>
              <a:ext cx="34560" cy="34200"/>
            </a:xfrm>
            <a:custGeom>
              <a:avLst/>
              <a:gdLst>
                <a:gd name="textAreaLeft" fmla="*/ 0 w 34560"/>
                <a:gd name="textAreaRight" fmla="*/ 34920 w 34560"/>
                <a:gd name="textAreaTop" fmla="*/ 0 h 34200"/>
                <a:gd name="textAreaBottom" fmla="*/ 34560 h 34200"/>
              </a:gdLst>
              <a:ahLst/>
              <a:cxnLst/>
              <a:rect l="textAreaLeft" t="textAreaTop" r="textAreaRight" b="textAreaBottom"/>
              <a:pathLst>
                <a:path w="929" h="918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8000" rIns="108000" tIns="17280" bIns="1728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95" name="Google Shape;343;p39"/>
          <p:cNvGrpSpPr/>
          <p:nvPr/>
        </p:nvGrpSpPr>
        <p:grpSpPr>
          <a:xfrm>
            <a:off x="1472400" y="3088080"/>
            <a:ext cx="408240" cy="407880"/>
            <a:chOff x="1472400" y="3088080"/>
            <a:chExt cx="408240" cy="407880"/>
          </a:xfrm>
        </p:grpSpPr>
        <p:sp>
          <p:nvSpPr>
            <p:cNvPr id="96" name="Google Shape;344;p39"/>
            <p:cNvSpPr/>
            <p:nvPr/>
          </p:nvSpPr>
          <p:spPr>
            <a:xfrm>
              <a:off x="1472400" y="3088080"/>
              <a:ext cx="408240" cy="407880"/>
            </a:xfrm>
            <a:custGeom>
              <a:avLst/>
              <a:gdLst>
                <a:gd name="textAreaLeft" fmla="*/ 0 w 408240"/>
                <a:gd name="textAreaRight" fmla="*/ 408600 w 408240"/>
                <a:gd name="textAreaTop" fmla="*/ 0 h 407880"/>
                <a:gd name="textAreaBottom" fmla="*/ 408240 h 407880"/>
              </a:gdLst>
              <a:ahLst/>
              <a:cxnLst/>
              <a:rect l="textAreaLeft" t="textAreaTop" r="textAreaRight" b="textAreaBottom"/>
              <a:pathLst>
                <a:path w="10872" h="1086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8000" rIns="108000" tIns="108000" bIns="10800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97" name="Google Shape;345;p39"/>
            <p:cNvSpPr/>
            <p:nvPr/>
          </p:nvSpPr>
          <p:spPr>
            <a:xfrm>
              <a:off x="1566360" y="3251160"/>
              <a:ext cx="56160" cy="141840"/>
            </a:xfrm>
            <a:custGeom>
              <a:avLst/>
              <a:gdLst>
                <a:gd name="textAreaLeft" fmla="*/ 0 w 56160"/>
                <a:gd name="textAreaRight" fmla="*/ 56520 w 56160"/>
                <a:gd name="textAreaTop" fmla="*/ 0 h 141840"/>
                <a:gd name="textAreaBottom" fmla="*/ 142200 h 141840"/>
              </a:gdLst>
              <a:ahLst/>
              <a:cxnLst/>
              <a:rect l="textAreaLeft" t="textAreaTop" r="textAreaRight" b="textAreaBottom"/>
              <a:pathLst>
                <a:path w="1502" h="3787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8000" rIns="108000" tIns="70920" bIns="7092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98" name="Google Shape;346;p39"/>
            <p:cNvSpPr/>
            <p:nvPr/>
          </p:nvSpPr>
          <p:spPr>
            <a:xfrm>
              <a:off x="1557720" y="3173760"/>
              <a:ext cx="64440" cy="64440"/>
            </a:xfrm>
            <a:custGeom>
              <a:avLst/>
              <a:gdLst>
                <a:gd name="textAreaLeft" fmla="*/ 0 w 64440"/>
                <a:gd name="textAreaRight" fmla="*/ 64800 w 64440"/>
                <a:gd name="textAreaTop" fmla="*/ 0 h 64440"/>
                <a:gd name="textAreaBottom" fmla="*/ 64800 h 64440"/>
              </a:gdLst>
              <a:ahLst/>
              <a:cxnLst/>
              <a:rect l="textAreaLeft" t="textAreaTop" r="textAreaRight" b="textAreaBottom"/>
              <a:pathLst>
                <a:path w="1728" h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8000" rIns="108000" tIns="32400" bIns="3240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99" name="Google Shape;347;p39"/>
            <p:cNvSpPr/>
            <p:nvPr/>
          </p:nvSpPr>
          <p:spPr>
            <a:xfrm>
              <a:off x="1652040" y="3251160"/>
              <a:ext cx="150840" cy="141840"/>
            </a:xfrm>
            <a:custGeom>
              <a:avLst/>
              <a:gdLst>
                <a:gd name="textAreaLeft" fmla="*/ 0 w 150840"/>
                <a:gd name="textAreaRight" fmla="*/ 151200 w 150840"/>
                <a:gd name="textAreaTop" fmla="*/ 0 h 141840"/>
                <a:gd name="textAreaBottom" fmla="*/ 142200 h 141840"/>
              </a:gdLst>
              <a:ahLst/>
              <a:cxnLst/>
              <a:rect l="textAreaLeft" t="textAreaTop" r="textAreaRight" b="textAreaBottom"/>
              <a:pathLst>
                <a:path w="4026" h="3787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8000" rIns="108000" tIns="70920" bIns="7092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100" name="PlaceHolder 2"/>
          <p:cNvSpPr>
            <a:spLocks noGrp="1"/>
          </p:cNvSpPr>
          <p:nvPr>
            <p:ph type="title"/>
          </p:nvPr>
        </p:nvSpPr>
        <p:spPr>
          <a:xfrm>
            <a:off x="228600" y="150120"/>
            <a:ext cx="3142800" cy="1402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Thank you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01" name="Google Shape;349;p39"/>
          <p:cNvCxnSpPr/>
          <p:nvPr/>
        </p:nvCxnSpPr>
        <p:spPr>
          <a:xfrm>
            <a:off x="317160" y="1548720"/>
            <a:ext cx="278712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5000" lnSpcReduction="19999"/>
          </a:bodyPr>
          <a:p>
            <a:pPr indent="0" algn="r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Introduction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610160" y="1400040"/>
            <a:ext cx="3676320" cy="351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Cricket's future is poised for innovation. Technology, globalization, and evolving fan engagement will reshape the sport.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54" name="Google Shape;206;p31" descr=""/>
          <p:cNvPicPr/>
          <p:nvPr/>
        </p:nvPicPr>
        <p:blipFill>
          <a:blip r:embed="rId1"/>
          <a:srcRect l="14301" t="0" r="14301" b="0"/>
          <a:stretch/>
        </p:blipFill>
        <p:spPr>
          <a:xfrm>
            <a:off x="313920" y="1400040"/>
            <a:ext cx="3764880" cy="3514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55" name="Google Shape;207;p31"/>
          <p:cNvCxnSpPr/>
          <p:nvPr/>
        </p:nvCxnSpPr>
        <p:spPr>
          <a:xfrm>
            <a:off x="313560" y="957240"/>
            <a:ext cx="851868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3895560" y="228600"/>
            <a:ext cx="5019480" cy="1066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 algn="r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4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Emerging Trends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title"/>
          </p:nvPr>
        </p:nvSpPr>
        <p:spPr>
          <a:xfrm>
            <a:off x="7267680" y="3914640"/>
            <a:ext cx="1647360" cy="980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2500" lnSpcReduction="9999"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accent2"/>
                </a:solidFill>
                <a:effectLst/>
                <a:uFillTx/>
                <a:latin typeface="Calibri"/>
                <a:ea typeface="Rethink Sans"/>
              </a:rPr>
              <a:t>01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subTitle"/>
          </p:nvPr>
        </p:nvSpPr>
        <p:spPr>
          <a:xfrm>
            <a:off x="3895560" y="1447920"/>
            <a:ext cx="5019480" cy="106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 algn="ctr"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Catamaran"/>
              <a:ea typeface="Catamaran"/>
            </a:endParaRPr>
          </a:p>
        </p:txBody>
      </p:sp>
      <p:cxnSp>
        <p:nvCxnSpPr>
          <p:cNvPr id="59" name="Google Shape;192;p29"/>
          <p:cNvCxnSpPr/>
          <p:nvPr/>
        </p:nvCxnSpPr>
        <p:spPr>
          <a:xfrm>
            <a:off x="5100480" y="1293120"/>
            <a:ext cx="373176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5000" lnSpcReduction="19999"/>
          </a:bodyPr>
          <a:p>
            <a:pPr indent="0" algn="r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3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Technology's Impact</a:t>
            </a:r>
            <a:endParaRPr b="0" lang="fr-FR" sz="3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subTitle"/>
          </p:nvPr>
        </p:nvSpPr>
        <p:spPr>
          <a:xfrm>
            <a:off x="4610160" y="1400040"/>
            <a:ext cx="3676320" cy="351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AI and data analytics will enhance player performance and strategy. Improved broadcasting will offer immersive fan experiences.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62" name="Google Shape;206;p31" descr=""/>
          <p:cNvPicPr/>
          <p:nvPr/>
        </p:nvPicPr>
        <p:blipFill>
          <a:blip r:embed="rId1"/>
          <a:srcRect l="14301" t="0" r="14301" b="0"/>
          <a:stretch/>
        </p:blipFill>
        <p:spPr>
          <a:xfrm>
            <a:off x="313920" y="1400040"/>
            <a:ext cx="3764880" cy="3514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63" name="Google Shape;207;p31"/>
          <p:cNvCxnSpPr/>
          <p:nvPr/>
        </p:nvCxnSpPr>
        <p:spPr>
          <a:xfrm>
            <a:off x="313560" y="957240"/>
            <a:ext cx="851868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438000" cy="444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 algn="r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4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Global Expansion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subTitle"/>
          </p:nvPr>
        </p:nvSpPr>
        <p:spPr>
          <a:xfrm>
            <a:off x="4429080" y="228600"/>
            <a:ext cx="4485960" cy="4304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New markets and formats will broaden cricket's global appeal. Focus on growing the game in untapped regions.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cxnSp>
        <p:nvCxnSpPr>
          <p:cNvPr id="66" name="Google Shape;199;p30"/>
          <p:cNvCxnSpPr/>
          <p:nvPr/>
        </p:nvCxnSpPr>
        <p:spPr>
          <a:xfrm>
            <a:off x="312840" y="4914720"/>
            <a:ext cx="851832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438000" cy="444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 algn="r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4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Player Development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ubTitle"/>
          </p:nvPr>
        </p:nvSpPr>
        <p:spPr>
          <a:xfrm>
            <a:off x="4429080" y="228600"/>
            <a:ext cx="4485960" cy="4304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Advanced training and scouting will discover and nurture talent worldwide. Emphasis on physical and mental conditioning.</a:t>
            </a:r>
            <a:r>
              <a:rPr b="1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/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/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cxnSp>
        <p:nvCxnSpPr>
          <p:cNvPr id="69" name="Google Shape;199;p30"/>
          <p:cNvCxnSpPr/>
          <p:nvPr/>
        </p:nvCxnSpPr>
        <p:spPr>
          <a:xfrm>
            <a:off x="312840" y="4914720"/>
            <a:ext cx="851832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3895560" y="228600"/>
            <a:ext cx="5019480" cy="1066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 algn="r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4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Fan Engagement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title"/>
          </p:nvPr>
        </p:nvSpPr>
        <p:spPr>
          <a:xfrm>
            <a:off x="7267680" y="3914640"/>
            <a:ext cx="1647360" cy="980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2500" lnSpcReduction="9999"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accent2"/>
                </a:solidFill>
                <a:effectLst/>
                <a:uFillTx/>
                <a:latin typeface="Calibri"/>
                <a:ea typeface="Rethink Sans"/>
              </a:rPr>
              <a:t>02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subTitle"/>
          </p:nvPr>
        </p:nvSpPr>
        <p:spPr>
          <a:xfrm>
            <a:off x="3895560" y="1447920"/>
            <a:ext cx="5019480" cy="106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 algn="ctr">
              <a:buNone/>
            </a:pPr>
            <a:endParaRPr b="0" lang="en-US" sz="1600" strike="noStrike" u="none">
              <a:solidFill>
                <a:schemeClr val="dk1"/>
              </a:solidFill>
              <a:effectLst/>
              <a:uFillTx/>
              <a:latin typeface="Catamaran"/>
              <a:ea typeface="Catamaran"/>
            </a:endParaRPr>
          </a:p>
        </p:txBody>
      </p:sp>
      <p:cxnSp>
        <p:nvCxnSpPr>
          <p:cNvPr id="73" name="Google Shape;192;p29"/>
          <p:cNvCxnSpPr/>
          <p:nvPr/>
        </p:nvCxnSpPr>
        <p:spPr>
          <a:xfrm>
            <a:off x="5100480" y="1293120"/>
            <a:ext cx="373176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438000" cy="444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 algn="r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4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Immersive Experiences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4429080" y="228600"/>
            <a:ext cx="4485960" cy="4304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Virtual reality and augmented reality will offer fans interactive experiences. Gamification of cricket will boost engagement.</a:t>
            </a:r>
            <a:r>
              <a:rPr b="0" i="1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/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/>
            </a:r>
            <a:r>
              <a:rPr b="0" i="1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/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/>
            </a:r>
            <a:r>
              <a:rPr b="0" i="1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/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/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cxnSp>
        <p:nvCxnSpPr>
          <p:cNvPr id="76" name="Google Shape;199;p30"/>
          <p:cNvCxnSpPr/>
          <p:nvPr/>
        </p:nvCxnSpPr>
        <p:spPr>
          <a:xfrm>
            <a:off x="312840" y="4914720"/>
            <a:ext cx="851832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3438000" cy="444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 algn="r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4000" strike="noStrike" u="none">
                <a:solidFill>
                  <a:schemeClr val="dk1"/>
                </a:solidFill>
                <a:effectLst/>
                <a:uFillTx/>
                <a:latin typeface="Rethink Sans"/>
                <a:ea typeface="Rethink Sans"/>
              </a:rPr>
              <a:t>Social Media Integration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4429080" y="228600"/>
            <a:ext cx="4485960" cy="4304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tamaran"/>
                <a:ea typeface="Catamaran"/>
              </a:rPr>
              <a:t>Real-time updates and interactive content will keep fans connected. Personalized content will cater to diverse interests.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cxnSp>
        <p:nvCxnSpPr>
          <p:cNvPr id="79" name="Google Shape;199;p30"/>
          <p:cNvCxnSpPr/>
          <p:nvPr/>
        </p:nvCxnSpPr>
        <p:spPr>
          <a:xfrm>
            <a:off x="312840" y="4914720"/>
            <a:ext cx="851832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Electric Field Concepts by Slidesgo">
  <a:themeElements>
    <a:clrScheme name="Simple Light">
      <a:dk1>
        <a:srgbClr val="ffffff"/>
      </a:dk1>
      <a:lt1>
        <a:srgbClr val="0c0e1d"/>
      </a:lt1>
      <a:dk2>
        <a:srgbClr val="ffffff"/>
      </a:dk2>
      <a:lt2>
        <a:srgbClr val="ffffff"/>
      </a:lt2>
      <a:accent1>
        <a:srgbClr val="708cb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LibreOffice/25.2.4.3$Linux_X86_64 LibreOffice_project/520$Build-3</Application>
  <AppVersion>15.0000</AppVersion>
  <Company>Microsoft Corporation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2025-11-10T12:24:28Z</dcterms:created>
  <dc:creator>Unknown Creator</dc:creator>
  <dc:description/>
  <dc:language>en-US</dc:language>
  <cp:lastModifiedBy>Unknown Creator</cp:lastModifiedBy>
  <dcterms:modified xsi:type="dcterms:W3CDTF">2025-11-10T12:24:28Z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